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81" r:id="rId2"/>
    <p:sldId id="280" r:id="rId3"/>
    <p:sldId id="296" r:id="rId4"/>
    <p:sldId id="258" r:id="rId5"/>
    <p:sldId id="259" r:id="rId6"/>
    <p:sldId id="260" r:id="rId7"/>
    <p:sldId id="261" r:id="rId8"/>
    <p:sldId id="262" r:id="rId9"/>
    <p:sldId id="277" r:id="rId10"/>
    <p:sldId id="278" r:id="rId11"/>
    <p:sldId id="291" r:id="rId12"/>
    <p:sldId id="263" r:id="rId13"/>
    <p:sldId id="283" r:id="rId14"/>
    <p:sldId id="284" r:id="rId15"/>
    <p:sldId id="288" r:id="rId16"/>
    <p:sldId id="285" r:id="rId17"/>
    <p:sldId id="290" r:id="rId18"/>
    <p:sldId id="286" r:id="rId19"/>
    <p:sldId id="287" r:id="rId20"/>
    <p:sldId id="293" r:id="rId21"/>
    <p:sldId id="294" r:id="rId22"/>
    <p:sldId id="295" r:id="rId23"/>
    <p:sldId id="302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3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92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67E30-DA3E-4A47-B347-AB1E1CAABDFB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94DEFB-4A87-4368-A55D-003027BA4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15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547B0A-5C83-4DC6-8B61-88C570AD7C38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4914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4DEFB-4A87-4368-A55D-003027BA465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66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4DEFB-4A87-4368-A55D-003027BA465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25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98753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85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5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4340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C88CA-E34F-4A39-A100-1A08EDDB746B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C5C55-8D1C-4A2F-A033-ED58C8ED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810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C88CA-E34F-4A39-A100-1A08EDDB746B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C5C55-8D1C-4A2F-A033-ED58C8ED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73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C88CA-E34F-4A39-A100-1A08EDDB746B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C5C55-8D1C-4A2F-A033-ED58C8ED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092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22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870192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13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775229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67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083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748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18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99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perannotate.com/blog/guide-to-convolutional-neural-networks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lyticsvidhya.com/blog/2022/01/convolutional-neural-network-an-overview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LHXXI4-IEns" TargetMode="Externa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huggingface.co/" TargetMode="Externa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260242"/>
            <a:ext cx="9144000" cy="2286000"/>
          </a:xfrm>
        </p:spPr>
        <p:txBody>
          <a:bodyPr/>
          <a:lstStyle/>
          <a:p>
            <a:r>
              <a:rPr lang="en-US" sz="6600" dirty="0"/>
              <a:t>MIS 776</a:t>
            </a:r>
            <a:br>
              <a:rPr lang="en-US" sz="6600" dirty="0"/>
            </a:br>
            <a:r>
              <a:rPr lang="en-US" sz="6600" dirty="0"/>
              <a:t>Business Analytics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69E43B-92B3-0236-618A-8B23543244BE}"/>
              </a:ext>
            </a:extLst>
          </p:cNvPr>
          <p:cNvSpPr txBox="1"/>
          <p:nvPr/>
        </p:nvSpPr>
        <p:spPr>
          <a:xfrm>
            <a:off x="3903833" y="4546242"/>
            <a:ext cx="4384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Presented by Michael J Lee, PhD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E35F6FA-0662-4DCA-9A01-AF1BEF933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Rectified Linear Unit</a:t>
            </a:r>
            <a:br>
              <a:rPr lang="en-US" dirty="0"/>
            </a:br>
            <a:r>
              <a:rPr lang="en-US" dirty="0"/>
              <a:t>(RELU) Function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8708006-DE8D-4389-8F89-224FB6A2C2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11684" y="2198914"/>
            <a:ext cx="5127172" cy="3670180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 dirty="0"/>
              <a:t>Like </a:t>
            </a:r>
            <a:r>
              <a:rPr lang="en-US" sz="2400" dirty="0" err="1"/>
              <a:t>Softmax</a:t>
            </a:r>
            <a:r>
              <a:rPr lang="en-US" sz="2400" dirty="0"/>
              <a:t>, it takes the inputs from the last neuron layer</a:t>
            </a:r>
            <a:endParaRPr lang="en-US" sz="2000" dirty="0"/>
          </a:p>
          <a:p>
            <a:r>
              <a:rPr lang="en-US" sz="2400" dirty="0"/>
              <a:t>Converts these values into a linear outcome</a:t>
            </a:r>
          </a:p>
          <a:p>
            <a:pPr lvl="1"/>
            <a:r>
              <a:rPr lang="en-US" sz="2000" dirty="0"/>
              <a:t>Instead of probabilities, it uses a hard threshold.</a:t>
            </a:r>
          </a:p>
          <a:p>
            <a:pPr lvl="1"/>
            <a:r>
              <a:rPr lang="en-US" sz="2000" dirty="0"/>
              <a:t>Will activate when hard threshold is reached</a:t>
            </a:r>
          </a:p>
          <a:p>
            <a:pPr lvl="1"/>
            <a:r>
              <a:rPr lang="en-US" sz="2000" dirty="0"/>
              <a:t>Unlike </a:t>
            </a:r>
            <a:r>
              <a:rPr lang="en-US" sz="2000" dirty="0" err="1"/>
              <a:t>Softmax</a:t>
            </a:r>
            <a:r>
              <a:rPr lang="en-US" sz="2000" dirty="0"/>
              <a:t>, large values do not always snap to 1, making it easier to differentiate values at higher levels.</a:t>
            </a:r>
          </a:p>
          <a:p>
            <a:pPr lvl="1"/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710E77-D36E-4556-B71F-A32C94B9D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4946"/>
            <a:ext cx="5893595" cy="472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742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37196" y="427239"/>
            <a:ext cx="67176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Typical Neural Network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5AF49F-3FF1-5CEA-72A1-265B9E1BC023}"/>
              </a:ext>
            </a:extLst>
          </p:cNvPr>
          <p:cNvSpPr txBox="1"/>
          <p:nvPr/>
        </p:nvSpPr>
        <p:spPr>
          <a:xfrm>
            <a:off x="744086" y="1902187"/>
            <a:ext cx="10703828" cy="345222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342900" indent="-342900">
              <a:spcAft>
                <a:spcPts val="1000"/>
              </a:spcAft>
              <a:buClr>
                <a:srgbClr val="002060"/>
              </a:buClr>
              <a:buFont typeface="+mj-lt"/>
              <a:buAutoNum type="arabicParenR"/>
            </a:pPr>
            <a:r>
              <a:rPr lang="en-US" sz="2000" dirty="0"/>
              <a:t>Transform input to expected format.</a:t>
            </a:r>
          </a:p>
          <a:p>
            <a:pPr marL="342900" indent="-342900">
              <a:spcAft>
                <a:spcPts val="1000"/>
              </a:spcAft>
              <a:buClr>
                <a:srgbClr val="002060"/>
              </a:buClr>
              <a:buFont typeface="+mj-lt"/>
              <a:buAutoNum type="arabicParenR"/>
            </a:pPr>
            <a:r>
              <a:rPr lang="en-US" sz="2000" dirty="0"/>
              <a:t>Pass the input data to the input layer of the network.</a:t>
            </a:r>
          </a:p>
          <a:p>
            <a:pPr marL="342900" indent="-342900">
              <a:spcAft>
                <a:spcPts val="1000"/>
              </a:spcAft>
              <a:buClr>
                <a:srgbClr val="002060"/>
              </a:buClr>
              <a:buFont typeface="+mj-lt"/>
              <a:buAutoNum type="arabicParenR"/>
            </a:pPr>
            <a:r>
              <a:rPr lang="en-US" sz="2000" dirty="0"/>
              <a:t>The network applies some logic (dependent on the network type) which includes a set of weights.</a:t>
            </a:r>
          </a:p>
          <a:p>
            <a:pPr marL="342900" indent="-342900">
              <a:spcAft>
                <a:spcPts val="1000"/>
              </a:spcAft>
              <a:buClr>
                <a:srgbClr val="002060"/>
              </a:buClr>
              <a:buFont typeface="+mj-lt"/>
              <a:buAutoNum type="arabicParenR"/>
            </a:pPr>
            <a:r>
              <a:rPr lang="en-US" sz="2000" dirty="0"/>
              <a:t>The network generates a predicted result.</a:t>
            </a:r>
          </a:p>
          <a:p>
            <a:pPr marL="342900" indent="-342900">
              <a:spcAft>
                <a:spcPts val="1000"/>
              </a:spcAft>
              <a:buClr>
                <a:srgbClr val="002060"/>
              </a:buClr>
              <a:buFont typeface="+mj-lt"/>
              <a:buAutoNum type="arabicParenR"/>
            </a:pPr>
            <a:r>
              <a:rPr lang="en-US" sz="2000" dirty="0"/>
              <a:t>The predicted result is compared with the actual result, which will result in some level of error.</a:t>
            </a:r>
          </a:p>
          <a:p>
            <a:pPr marL="342900" indent="-342900">
              <a:spcAft>
                <a:spcPts val="1000"/>
              </a:spcAft>
              <a:buClr>
                <a:srgbClr val="002060"/>
              </a:buClr>
              <a:buFont typeface="+mj-lt"/>
              <a:buAutoNum type="arabicParenR"/>
            </a:pPr>
            <a:r>
              <a:rPr lang="en-US" sz="2000" dirty="0"/>
              <a:t>Reconcile the error backward through the network (back propagation) to adjust the weights.</a:t>
            </a:r>
          </a:p>
          <a:p>
            <a:pPr marL="342900" indent="-342900">
              <a:spcAft>
                <a:spcPts val="1000"/>
              </a:spcAft>
              <a:buClr>
                <a:srgbClr val="002060"/>
              </a:buClr>
              <a:buFont typeface="+mj-lt"/>
              <a:buAutoNum type="arabicParenR"/>
            </a:pPr>
            <a:r>
              <a:rPr lang="en-US" sz="2000" dirty="0"/>
              <a:t>Repeat steps 3-6 until a stopping rule is reached.  This is the final model.</a:t>
            </a:r>
          </a:p>
          <a:p>
            <a:pPr marL="342900" indent="-342900">
              <a:spcAft>
                <a:spcPts val="1000"/>
              </a:spcAft>
              <a:buClr>
                <a:srgbClr val="002060"/>
              </a:buClr>
              <a:buFont typeface="+mj-lt"/>
              <a:buAutoNum type="arabicParenR"/>
            </a:pPr>
            <a:r>
              <a:rPr lang="en-US" sz="2000" dirty="0"/>
              <a:t>To use the model, provide a new unseen input and the network will generate a prediction</a:t>
            </a:r>
          </a:p>
        </p:txBody>
      </p:sp>
    </p:spTree>
    <p:extLst>
      <p:ext uri="{BB962C8B-B14F-4D97-AF65-F5344CB8AC3E}">
        <p14:creationId xmlns:p14="http://schemas.microsoft.com/office/powerpoint/2010/main" val="2054859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7" y="1725521"/>
            <a:ext cx="5069839" cy="42966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3799" y="584894"/>
            <a:ext cx="47300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Multilayer Perceptron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12160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0212A-9CE2-9E87-A2CB-4A99FEB72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and Distinctions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A7C393-4794-FFB1-FCD0-129E901F2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07" y="2067197"/>
            <a:ext cx="5535750" cy="2723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AA24A3-F3AF-F7FE-4856-00A12E91D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057" y="1893202"/>
            <a:ext cx="5058319" cy="339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53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7A8D5-51B8-3D59-E76B-EE99F128B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kern="1200" cap="all" spc="300" baseline="0">
                <a:latin typeface="+mj-lt"/>
                <a:ea typeface="+mj-ea"/>
                <a:cs typeface="+mj-cs"/>
              </a:rPr>
              <a:t>Useful Types of Deep Learning Networks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243046-D4E8-CBA4-C0C7-8F97BD82F3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299" r="13175" b="3"/>
          <a:stretch/>
        </p:blipFill>
        <p:spPr>
          <a:xfrm>
            <a:off x="6244046" y="-22225"/>
            <a:ext cx="5971767" cy="6880225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384CE1-08EA-86F3-A0DE-BADFC8177BD9}"/>
              </a:ext>
            </a:extLst>
          </p:cNvPr>
          <p:cNvSpPr txBox="1"/>
          <p:nvPr/>
        </p:nvSpPr>
        <p:spPr>
          <a:xfrm>
            <a:off x="1093076" y="2196662"/>
            <a:ext cx="452995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/>
              <a:t>Convolutional Neural Networks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Image Classification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Text Classification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/>
              <a:t>Recurrent Neural Networks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/>
              <a:t>Useful for sequencing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/>
              <a:t>Formerly used with text, but essentially replaced by transformers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/>
              <a:t>Transformers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/>
              <a:t>Pretrained models / transfer learning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/>
              <a:t>BERT and its variations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/>
              <a:t>GPT (generative pre-trained transformer)</a:t>
            </a:r>
          </a:p>
        </p:txBody>
      </p:sp>
    </p:spTree>
    <p:extLst>
      <p:ext uri="{BB962C8B-B14F-4D97-AF65-F5344CB8AC3E}">
        <p14:creationId xmlns:p14="http://schemas.microsoft.com/office/powerpoint/2010/main" val="1840951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04C46-D2F2-F840-4F19-7FFDC3670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Convolution Works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A3CB81-AB82-2B92-1B56-7DAE18793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4" y="1143000"/>
            <a:ext cx="11512731" cy="43172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FEA9FD-A55A-81ED-C7E2-89ABDE55F201}"/>
              </a:ext>
            </a:extLst>
          </p:cNvPr>
          <p:cNvSpPr txBox="1"/>
          <p:nvPr/>
        </p:nvSpPr>
        <p:spPr>
          <a:xfrm>
            <a:off x="339634" y="5740900"/>
            <a:ext cx="6547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Source: </a:t>
            </a:r>
            <a:r>
              <a:rPr lang="en-US" sz="1400" dirty="0">
                <a:hlinkClick r:id="rId3"/>
              </a:rPr>
              <a:t>https://www.superannotate.com/blog/guide-to-convolutional-neural-networks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62242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5F873-856E-AA4E-5E9E-6D44B4EAB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Networks (CNN)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516B0-1C75-8030-01EB-49FE315495B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1" y="1790329"/>
            <a:ext cx="3849414" cy="4113054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A multilayer deep learning network used to identify patterns in multidimensional data structures such as images or word embeddings.</a:t>
            </a:r>
          </a:p>
          <a:p>
            <a:r>
              <a:rPr lang="en-US" sz="2000" dirty="0"/>
              <a:t>Comprised of multiple layers: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Input layer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Convolution layer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Pooling layer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Dropout layer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Flattened Activation layer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Fully Connected layer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Output 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993E0F-5D0E-B3A8-5E3D-C8709331E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614" y="2424526"/>
            <a:ext cx="7175997" cy="35778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228D92-54C3-7C12-ED5E-F2B92A05E7AD}"/>
              </a:ext>
            </a:extLst>
          </p:cNvPr>
          <p:cNvSpPr txBox="1"/>
          <p:nvPr/>
        </p:nvSpPr>
        <p:spPr>
          <a:xfrm>
            <a:off x="4687614" y="6002389"/>
            <a:ext cx="64965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dirty="0">
                <a:hlinkClick r:id="rId3"/>
              </a:rPr>
              <a:t>https://www.analyticsvidhya.com/blog/2022/01/convolutional-neural-network-an-overview/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69311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B24B6-47BB-C57B-B783-1EAA613243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49ACEF-65A7-A3C7-6A2D-0F9EF96D11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Convolutional Neural Network with TensorFlow</a:t>
            </a:r>
          </a:p>
        </p:txBody>
      </p:sp>
    </p:spTree>
    <p:extLst>
      <p:ext uri="{BB962C8B-B14F-4D97-AF65-F5344CB8AC3E}">
        <p14:creationId xmlns:p14="http://schemas.microsoft.com/office/powerpoint/2010/main" val="1374877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5F873-856E-AA4E-5E9E-6D44B4EAB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Networks (RNN)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516B0-1C75-8030-01EB-49FE315495B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10515600" cy="4113054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Recurrent neural networks are useful for processing sequence data including: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Text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Graphs (network diagrams such as Facebook or X (Twitter))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Events (time series data)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Previously, the most common use of RNNs was for text (natural language processing), however this application has been almost entirely replaced by transformers, so I will not cover them in detail.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If you want to learn more, here is a good explanatory video:</a:t>
            </a:r>
            <a:br>
              <a:rPr lang="en-US" sz="2400" dirty="0"/>
            </a:br>
            <a:r>
              <a:rPr lang="en-US" sz="2400" dirty="0">
                <a:hlinkClick r:id="rId2"/>
              </a:rPr>
              <a:t>https://www.youtube.com/watch?v=LHXXI4-IEns</a:t>
            </a:r>
            <a:endParaRPr lang="en-US" sz="2400" dirty="0"/>
          </a:p>
          <a:p>
            <a:pPr>
              <a:lnSpc>
                <a:spcPct val="10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9547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5F873-856E-AA4E-5E9E-6D44B4EAB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516B0-1C75-8030-01EB-49FE315495B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6214241" cy="1227191"/>
          </a:xfrm>
        </p:spPr>
        <p:txBody>
          <a:bodyPr/>
          <a:lstStyle/>
          <a:p>
            <a:r>
              <a:rPr lang="en-US" dirty="0"/>
              <a:t>Originally developed by Hugging Face (</a:t>
            </a:r>
            <a:r>
              <a:rPr lang="en-US" dirty="0">
                <a:hlinkClick r:id="rId2"/>
              </a:rPr>
              <a:t>https://huggingface.co/</a:t>
            </a:r>
            <a:r>
              <a:rPr lang="en-US" dirty="0"/>
              <a:t>)</a:t>
            </a:r>
          </a:p>
          <a:p>
            <a:r>
              <a:rPr lang="en-US" dirty="0"/>
              <a:t>There are two primary types of transformers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F147B-E4CF-8C12-4C57-10A0B74CE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571" y="1691323"/>
            <a:ext cx="4301359" cy="40002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6BF210-95D2-F86C-EC17-DEF8715E6AAA}"/>
              </a:ext>
            </a:extLst>
          </p:cNvPr>
          <p:cNvSpPr txBox="1"/>
          <p:nvPr/>
        </p:nvSpPr>
        <p:spPr>
          <a:xfrm>
            <a:off x="838200" y="2868873"/>
            <a:ext cx="605898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BERT (Bidirectional Encoder Representations from Transformers) and its variants such 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ALBERT: (A Lite BERT)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RoBERTa</a:t>
            </a:r>
            <a:r>
              <a:rPr lang="en-US" dirty="0"/>
              <a:t>: (Robustly Optimized BERT)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ELECTRA: (Efficiently Learning an Encoder that Classifies Tokens Accurately)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DistilBERT</a:t>
            </a:r>
            <a:r>
              <a:rPr lang="en-US" dirty="0"/>
              <a:t>: Simplified BERT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TinyBERT</a:t>
            </a:r>
            <a:r>
              <a:rPr lang="en-US" dirty="0"/>
              <a:t>: Further simplified beyond </a:t>
            </a:r>
            <a:r>
              <a:rPr lang="en-US" dirty="0" err="1"/>
              <a:t>DistilBERT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GPT (Generative Pre-trained Transformer)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Initiated by OpenAI, with new variants developed by Microsoft (Copilot), Google (Gemini), etc.</a:t>
            </a:r>
          </a:p>
        </p:txBody>
      </p:sp>
    </p:spTree>
    <p:extLst>
      <p:ext uri="{BB962C8B-B14F-4D97-AF65-F5344CB8AC3E}">
        <p14:creationId xmlns:p14="http://schemas.microsoft.com/office/powerpoint/2010/main" val="382242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sz="8000" b="1" dirty="0"/>
              <a:t>Introduction to Neural Networks  and Deep Learning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62DDE-93AD-500F-BB84-389980E1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kern="1200" cap="all" spc="300" baseline="0">
                <a:latin typeface="+mj-lt"/>
                <a:ea typeface="+mj-ea"/>
                <a:cs typeface="+mj-cs"/>
              </a:rPr>
              <a:t>BERT Basics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0FAD99-9660-73B5-BA33-40A714524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85109"/>
            <a:ext cx="6739678" cy="3487782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C5FC5B-8AE5-9942-D51F-4EE7B53E7EDF}"/>
              </a:ext>
            </a:extLst>
          </p:cNvPr>
          <p:cNvSpPr txBox="1"/>
          <p:nvPr/>
        </p:nvSpPr>
        <p:spPr>
          <a:xfrm>
            <a:off x="6988629" y="1463040"/>
            <a:ext cx="4754880" cy="47810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en-US" sz="2000" dirty="0"/>
              <a:t>Uses a pre-trained model with transfer</a:t>
            </a:r>
            <a:br>
              <a:rPr lang="en-US" sz="2000" dirty="0"/>
            </a:br>
            <a:r>
              <a:rPr lang="en-US" sz="2000" dirty="0"/>
              <a:t>learning (BERT was designed with 110 million parameters)</a:t>
            </a:r>
          </a:p>
          <a:p>
            <a:pPr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en-US" sz="2000" dirty="0"/>
              <a:t>Instead of sequences, BERT employs a contextual approach</a:t>
            </a:r>
          </a:p>
          <a:p>
            <a:pPr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en-US" sz="2000" dirty="0"/>
              <a:t>Using masking, it determines the probability of a word occurring in that position based on its context.</a:t>
            </a:r>
          </a:p>
          <a:p>
            <a:pPr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en-US" sz="2000" dirty="0"/>
              <a:t>This technique provides for a variety of implementations, including:</a:t>
            </a:r>
          </a:p>
          <a:p>
            <a:pPr marL="285750" indent="-285750">
              <a:spcBef>
                <a:spcPts val="2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Classification</a:t>
            </a:r>
          </a:p>
          <a:p>
            <a:pPr marL="285750" indent="-285750">
              <a:spcBef>
                <a:spcPts val="2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Next word / sentence prediction</a:t>
            </a:r>
          </a:p>
          <a:p>
            <a:pPr marL="285750" indent="-285750">
              <a:spcBef>
                <a:spcPts val="2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Contextual text generation</a:t>
            </a:r>
          </a:p>
          <a:p>
            <a:pPr>
              <a:spcBef>
                <a:spcPts val="1000"/>
              </a:spcBef>
              <a:buClr>
                <a:schemeClr val="accent2"/>
              </a:buClr>
            </a:pPr>
            <a:r>
              <a:rPr lang="en-US" sz="2000" dirty="0"/>
              <a:t>Can be fine-tuned for specific applications</a:t>
            </a:r>
          </a:p>
        </p:txBody>
      </p:sp>
    </p:spTree>
    <p:extLst>
      <p:ext uri="{BB962C8B-B14F-4D97-AF65-F5344CB8AC3E}">
        <p14:creationId xmlns:p14="http://schemas.microsoft.com/office/powerpoint/2010/main" val="3844358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3809B-8566-5E44-605E-EBABD26C0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4047309" cy="1325563"/>
          </a:xfrm>
        </p:spPr>
        <p:txBody>
          <a:bodyPr/>
          <a:lstStyle/>
          <a:p>
            <a:r>
              <a:rPr lang="en-US" dirty="0"/>
              <a:t>GPT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CFC8E-E176-F7B1-3747-70CE54BDED4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83780" y="1324303"/>
            <a:ext cx="5601037" cy="457908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Also uses concept of transformers, but more robust than BERT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GPT-2 had 1.5 billion parameters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GPT-3 had 175 billion parameters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GPT-4 parameter number never confirmed, but estimated to be 1.8 trillion parameters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GPT-5 is not yet released, but the estimate is that it should be about 17.5 trillion parameters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Provides responses by predicting which words, phrases, or sentences are most likely to be associated with a provided input (based on the data upon which it is trained).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Other non-OpenAI incarnations work in a similar way, however they would behave differently because they would have been trained on a different corpus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E040F3-B64B-FC31-0875-B7A8BD27A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4817" y="0"/>
            <a:ext cx="6307183" cy="6307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8080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478C-3755-BFC8-FDC0-24757EF60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GPT Work?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EECCB01-1341-7469-0A26-1B8AC0CF47BA}"/>
              </a:ext>
            </a:extLst>
          </p:cNvPr>
          <p:cNvSpPr>
            <a:spLocks noGrp="1" noChangeArrowheads="1"/>
          </p:cNvSpPr>
          <p:nvPr>
            <p:ph sz="quarter" idx="15"/>
          </p:nvPr>
        </p:nvSpPr>
        <p:spPr bwMode="auto">
          <a:xfrm>
            <a:off x="838200" y="1584698"/>
            <a:ext cx="52578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1) User Input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process starts when the user inputs a query or prompt into the system.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b="1" dirty="0">
                <a:latin typeface="Arial" panose="020B0604020202020204" pitchFamily="34" charset="0"/>
              </a:rPr>
              <a:t>2) I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nput Processing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text input is tokenized (split into manageable pieces).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may apply preprocessing steps like normalization.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3) Model Processing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preprocessed input is fed into the trained model (from Phase 1).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model processes the input through multiple layers of transformers.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computes attention scores to determine which parts of the input are most relevant.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44E6950-AEA0-1474-2DE0-5729EB3BFC25}"/>
              </a:ext>
            </a:extLst>
          </p:cNvPr>
          <p:cNvSpPr>
            <a:spLocks noGrp="1" noChangeArrowheads="1"/>
          </p:cNvSpPr>
          <p:nvPr>
            <p:ph sz="quarter" idx="16"/>
          </p:nvPr>
        </p:nvSpPr>
        <p:spPr bwMode="auto">
          <a:xfrm>
            <a:off x="6096000" y="1584697"/>
            <a:ext cx="52578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b="1" dirty="0">
                <a:latin typeface="Arial" panose="020B0604020202020204" pitchFamily="34" charset="0"/>
              </a:rPr>
              <a:t>4)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Prediction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model generates a probability distribution over possible next tokens or outputs.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Based on the probabilities, the system selects the most likely token(s) to continue the conversation.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5) Output Generation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selected tokens are converted back into human-readable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constructs the response from the chosen tokens.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6) Output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final text is outputted to the user as the system's response.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b="1" dirty="0">
                <a:latin typeface="Arial" panose="020B0604020202020204" pitchFamily="34" charset="0"/>
              </a:rPr>
              <a:t>7)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process concludes, waiting for further user input.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BF2792-04A6-93CB-0371-879BAB6046F6}"/>
              </a:ext>
            </a:extLst>
          </p:cNvPr>
          <p:cNvSpPr txBox="1"/>
          <p:nvPr/>
        </p:nvSpPr>
        <p:spPr>
          <a:xfrm>
            <a:off x="4781549" y="6492240"/>
            <a:ext cx="2628901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Note: This list was generated by GPT-4</a:t>
            </a:r>
          </a:p>
        </p:txBody>
      </p:sp>
    </p:spTree>
    <p:extLst>
      <p:ext uri="{BB962C8B-B14F-4D97-AF65-F5344CB8AC3E}">
        <p14:creationId xmlns:p14="http://schemas.microsoft.com/office/powerpoint/2010/main" val="22030654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F5462-9A0B-E7D5-F423-96EFE78AF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for this week</a:t>
            </a:r>
          </a:p>
        </p:txBody>
      </p:sp>
      <p:pic>
        <p:nvPicPr>
          <p:cNvPr id="6" name="Picture Placeholder 5" descr="Pastel checklist and pencil">
            <a:extLst>
              <a:ext uri="{FF2B5EF4-FFF2-40B4-BE49-F238E27FC236}">
                <a16:creationId xmlns:a16="http://schemas.microsoft.com/office/drawing/2014/main" id="{6CEEC95A-F649-D57C-30E4-48C55A4196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2" r="24422"/>
          <a:stretch>
            <a:fillRect/>
          </a:stretch>
        </p:blipFill>
        <p:spPr/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CE0800-4A73-CB20-2CFD-473290746CBB}"/>
              </a:ext>
            </a:extLst>
          </p:cNvPr>
          <p:cNvSpPr txBox="1"/>
          <p:nvPr/>
        </p:nvSpPr>
        <p:spPr>
          <a:xfrm>
            <a:off x="5242425" y="1796630"/>
            <a:ext cx="613643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Stay current on the reading</a:t>
            </a:r>
          </a:p>
          <a:p>
            <a:pPr marL="800100" lvl="1" indent="-3429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Xiao Chapter 4</a:t>
            </a:r>
          </a:p>
          <a:p>
            <a:pPr marL="342900" indent="-3429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sz="2800" dirty="0"/>
          </a:p>
          <a:p>
            <a:pPr marL="342900" indent="-3429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Discussion 6</a:t>
            </a:r>
          </a:p>
          <a:p>
            <a:pPr marL="800100" lvl="1" indent="-3429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Reminder: Initial post due on Wednesday @ 11:59 PM</a:t>
            </a:r>
          </a:p>
          <a:p>
            <a:pPr marL="800100" lvl="1" indent="-3429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Follow-up posts due on Sunday @ 11:59 PM</a:t>
            </a:r>
          </a:p>
          <a:p>
            <a:pPr lvl="1">
              <a:buClr>
                <a:schemeClr val="accent2">
                  <a:lumMod val="75000"/>
                </a:schemeClr>
              </a:buClr>
            </a:pPr>
            <a:endParaRPr lang="en-US" sz="2400" dirty="0"/>
          </a:p>
          <a:p>
            <a:pPr marL="342900" indent="-3429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3200" dirty="0"/>
              <a:t>No Coding Assignment</a:t>
            </a:r>
          </a:p>
          <a:p>
            <a:pPr marL="800100" lvl="1" indent="-3429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Prepare for the midterm</a:t>
            </a:r>
          </a:p>
          <a:p>
            <a:pPr marL="800100" lvl="1" indent="-3429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Start collaborating with your groups</a:t>
            </a:r>
          </a:p>
        </p:txBody>
      </p:sp>
    </p:spTree>
    <p:extLst>
      <p:ext uri="{BB962C8B-B14F-4D97-AF65-F5344CB8AC3E}">
        <p14:creationId xmlns:p14="http://schemas.microsoft.com/office/powerpoint/2010/main" val="4191208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sz="6600" dirty="0"/>
              <a:t>Questions?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929605"/>
            <a:ext cx="9467850" cy="1657626"/>
          </a:xfrm>
        </p:spPr>
        <p:txBody>
          <a:bodyPr>
            <a:normAutofit/>
          </a:bodyPr>
          <a:lstStyle/>
          <a:p>
            <a:r>
              <a:rPr lang="en-US" sz="2800" dirty="0"/>
              <a:t>Contact me via Web Campus</a:t>
            </a:r>
          </a:p>
          <a:p>
            <a:r>
              <a:rPr lang="en-US" sz="2800" dirty="0"/>
              <a:t>Or email at:</a:t>
            </a:r>
          </a:p>
          <a:p>
            <a:r>
              <a:rPr lang="en-US" sz="2800" dirty="0"/>
              <a:t>michael.j.lee@unlv.edu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075609-E500-3D5C-D034-0C1CDBA9D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Business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D03D835-C872-71E6-045A-2193C0F993E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16278" y="1430529"/>
            <a:ext cx="5779722" cy="473144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391039-C552-673B-2193-8E26AC21120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1691640"/>
            <a:ext cx="5228622" cy="4470329"/>
          </a:xfrm>
        </p:spPr>
        <p:txBody>
          <a:bodyPr/>
          <a:lstStyle/>
          <a:p>
            <a:r>
              <a:rPr lang="en-US" dirty="0"/>
              <a:t>Don’t forget that the midterm exam is next week (starting Oct 7), so make sure that you plan some time to work on this.</a:t>
            </a:r>
          </a:p>
          <a:p>
            <a:r>
              <a:rPr lang="en-US" dirty="0"/>
              <a:t>For traditional path students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exam is timed to 2 hours.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start the exam at any time during the week, but one started, you must submit your work within 2 hours.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exam will be a combination of conceptual and programming questions. All questions will ask you to apply what we have learned to typical business scenarios.</a:t>
            </a:r>
          </a:p>
          <a:p>
            <a:r>
              <a:rPr lang="en-US" dirty="0"/>
              <a:t>No programming assignment this week.  Spend your time with your groups and preparing for the midterm.</a:t>
            </a:r>
          </a:p>
        </p:txBody>
      </p:sp>
    </p:spTree>
    <p:extLst>
      <p:ext uri="{BB962C8B-B14F-4D97-AF65-F5344CB8AC3E}">
        <p14:creationId xmlns:p14="http://schemas.microsoft.com/office/powerpoint/2010/main" val="2756699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06" y="1747837"/>
            <a:ext cx="5028183" cy="28241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humans good at?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368" y="1910366"/>
            <a:ext cx="3238500" cy="259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6099" y="3953815"/>
            <a:ext cx="3314700" cy="2249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50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43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893" y="2105889"/>
            <a:ext cx="8853728" cy="39472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95854" y="1444169"/>
            <a:ext cx="288386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Concepts:</a:t>
            </a:r>
            <a:br>
              <a:rPr lang="en-US" sz="2000" dirty="0"/>
            </a:br>
            <a:r>
              <a:rPr lang="en-US" sz="2000" dirty="0"/>
              <a:t>All or None (binary effect)</a:t>
            </a:r>
          </a:p>
          <a:p>
            <a:r>
              <a:rPr lang="en-US" sz="2000" dirty="0"/>
              <a:t>Cumulative Influence</a:t>
            </a:r>
          </a:p>
          <a:p>
            <a:r>
              <a:rPr lang="en-US" sz="2000" dirty="0"/>
              <a:t>Synaptic Weight</a:t>
            </a:r>
          </a:p>
        </p:txBody>
      </p:sp>
      <p:sp>
        <p:nvSpPr>
          <p:cNvPr id="7" name="Text Placeholder 1"/>
          <p:cNvSpPr txBox="1">
            <a:spLocks/>
          </p:cNvSpPr>
          <p:nvPr/>
        </p:nvSpPr>
        <p:spPr>
          <a:xfrm>
            <a:off x="1364278" y="660825"/>
            <a:ext cx="8160512" cy="5516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545454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545454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545454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545454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kern="0" dirty="0"/>
              <a:t>What is a Neural Network?</a:t>
            </a:r>
          </a:p>
        </p:txBody>
      </p:sp>
    </p:spTree>
    <p:extLst>
      <p:ext uri="{BB962C8B-B14F-4D97-AF65-F5344CB8AC3E}">
        <p14:creationId xmlns:p14="http://schemas.microsoft.com/office/powerpoint/2010/main" val="3034662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>
            <a:spLocks/>
          </p:cNvSpPr>
          <p:nvPr/>
        </p:nvSpPr>
        <p:spPr>
          <a:xfrm>
            <a:off x="1364278" y="660825"/>
            <a:ext cx="8160512" cy="5516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545454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545454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545454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545454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kern="0" dirty="0"/>
              <a:t>What is a Neural Network?</a:t>
            </a:r>
          </a:p>
        </p:txBody>
      </p:sp>
      <p:sp>
        <p:nvSpPr>
          <p:cNvPr id="5" name="Oval 4"/>
          <p:cNvSpPr/>
          <p:nvPr/>
        </p:nvSpPr>
        <p:spPr>
          <a:xfrm>
            <a:off x="1536951" y="2464986"/>
            <a:ext cx="688063" cy="588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1</a:t>
            </a:r>
          </a:p>
        </p:txBody>
      </p:sp>
      <p:sp>
        <p:nvSpPr>
          <p:cNvPr id="6" name="Oval 5"/>
          <p:cNvSpPr/>
          <p:nvPr/>
        </p:nvSpPr>
        <p:spPr>
          <a:xfrm>
            <a:off x="1536951" y="3804899"/>
            <a:ext cx="688063" cy="588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2</a:t>
            </a:r>
          </a:p>
        </p:txBody>
      </p:sp>
      <p:sp>
        <p:nvSpPr>
          <p:cNvPr id="7" name="Oval 6"/>
          <p:cNvSpPr/>
          <p:nvPr/>
        </p:nvSpPr>
        <p:spPr>
          <a:xfrm>
            <a:off x="1544495" y="5144812"/>
            <a:ext cx="688063" cy="588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74460" y="1889922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9" name="Oval 8"/>
          <p:cNvSpPr/>
          <p:nvPr/>
        </p:nvSpPr>
        <p:spPr>
          <a:xfrm>
            <a:off x="2914586" y="2471021"/>
            <a:ext cx="688063" cy="588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sp>
        <p:nvSpPr>
          <p:cNvPr id="10" name="Oval 9"/>
          <p:cNvSpPr/>
          <p:nvPr/>
        </p:nvSpPr>
        <p:spPr>
          <a:xfrm>
            <a:off x="2914586" y="3804899"/>
            <a:ext cx="688063" cy="588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baseline="-25000" dirty="0"/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2914586" y="5138777"/>
            <a:ext cx="688063" cy="588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baseline="-25000" dirty="0"/>
              <a:t>3</a:t>
            </a:r>
          </a:p>
        </p:txBody>
      </p:sp>
      <p:cxnSp>
        <p:nvCxnSpPr>
          <p:cNvPr id="12" name="Straight Arrow Connector 11"/>
          <p:cNvCxnSpPr>
            <a:endCxn id="9" idx="2"/>
          </p:cNvCxnSpPr>
          <p:nvPr/>
        </p:nvCxnSpPr>
        <p:spPr>
          <a:xfrm>
            <a:off x="2287503" y="2759222"/>
            <a:ext cx="627083" cy="6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6"/>
            <a:endCxn id="10" idx="2"/>
          </p:cNvCxnSpPr>
          <p:nvPr/>
        </p:nvCxnSpPr>
        <p:spPr>
          <a:xfrm>
            <a:off x="2225013" y="4099136"/>
            <a:ext cx="6895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7" idx="6"/>
            <a:endCxn id="11" idx="2"/>
          </p:cNvCxnSpPr>
          <p:nvPr/>
        </p:nvCxnSpPr>
        <p:spPr>
          <a:xfrm flipV="1">
            <a:off x="2232557" y="5433015"/>
            <a:ext cx="682028" cy="6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4643798" y="3519713"/>
                <a:ext cx="950615" cy="114828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3798" y="3519713"/>
                <a:ext cx="950615" cy="11482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/>
          <p:cNvCxnSpPr/>
          <p:nvPr/>
        </p:nvCxnSpPr>
        <p:spPr>
          <a:xfrm>
            <a:off x="3602648" y="2759222"/>
            <a:ext cx="941562" cy="1179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602648" y="4093855"/>
            <a:ext cx="941562" cy="5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1" idx="6"/>
          </p:cNvCxnSpPr>
          <p:nvPr/>
        </p:nvCxnSpPr>
        <p:spPr>
          <a:xfrm flipV="1">
            <a:off x="3602648" y="4233432"/>
            <a:ext cx="941562" cy="1199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701733" y="1778908"/>
            <a:ext cx="11137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(Synaptic)</a:t>
            </a:r>
            <a:br>
              <a:rPr lang="en-US" dirty="0"/>
            </a:br>
            <a:r>
              <a:rPr lang="en-US" dirty="0"/>
              <a:t>Weights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62827" y="2759223"/>
            <a:ext cx="2312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(Cumulative Influence)</a:t>
            </a:r>
            <a:br>
              <a:rPr lang="en-US" dirty="0"/>
            </a:br>
            <a:r>
              <a:rPr lang="en-US" dirty="0"/>
              <a:t>Summer</a:t>
            </a:r>
          </a:p>
        </p:txBody>
      </p:sp>
      <p:cxnSp>
        <p:nvCxnSpPr>
          <p:cNvPr id="21" name="Straight Arrow Connector 20"/>
          <p:cNvCxnSpPr>
            <a:endCxn id="22" idx="1"/>
          </p:cNvCxnSpPr>
          <p:nvPr/>
        </p:nvCxnSpPr>
        <p:spPr>
          <a:xfrm flipV="1">
            <a:off x="5594412" y="4093856"/>
            <a:ext cx="10129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/>
              <p:cNvSpPr/>
              <p:nvPr/>
            </p:nvSpPr>
            <p:spPr>
              <a:xfrm>
                <a:off x="6599626" y="3519713"/>
                <a:ext cx="1171015" cy="114828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9626" y="3519713"/>
                <a:ext cx="1171015" cy="11482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Connector 22"/>
          <p:cNvCxnSpPr/>
          <p:nvPr/>
        </p:nvCxnSpPr>
        <p:spPr>
          <a:xfrm>
            <a:off x="6734123" y="4093855"/>
            <a:ext cx="902027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7185134" y="3662054"/>
            <a:ext cx="0" cy="86360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579841" y="2908680"/>
            <a:ext cx="111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</a:t>
            </a:r>
          </a:p>
        </p:txBody>
      </p:sp>
      <p:cxnSp>
        <p:nvCxnSpPr>
          <p:cNvPr id="30" name="Straight Arrow Connector 29"/>
          <p:cNvCxnSpPr>
            <a:stCxn id="22" idx="3"/>
            <a:endCxn id="31" idx="1"/>
          </p:cNvCxnSpPr>
          <p:nvPr/>
        </p:nvCxnSpPr>
        <p:spPr>
          <a:xfrm>
            <a:off x="7778390" y="4093856"/>
            <a:ext cx="952097" cy="15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/>
          <p:cNvSpPr/>
          <p:nvPr/>
        </p:nvSpPr>
        <p:spPr>
          <a:xfrm>
            <a:off x="8730486" y="3801881"/>
            <a:ext cx="1264962" cy="6149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 </a:t>
            </a:r>
            <a:r>
              <a:rPr lang="en-US" baseline="-25000" dirty="0"/>
              <a:t>(0 .. 1)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8255340" y="2895249"/>
                <a:ext cx="18162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(</m:t>
                      </m:r>
                      <m:acc>
                        <m:accPr>
                          <m:chr m:val="̅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i="1">
                          <a:latin typeface="Cambria Math" panose="02040503050406030204" pitchFamily="18" charset="0"/>
                        </a:rPr>
                        <m:t>, </m:t>
                      </m:r>
                      <m:acc>
                        <m:accPr>
                          <m:chr m:val="̅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</m:acc>
                      <m:r>
                        <a:rPr lang="en-US" i="1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5340" y="2895249"/>
                <a:ext cx="1816266" cy="369332"/>
              </a:xfrm>
              <a:prstGeom prst="rect">
                <a:avLst/>
              </a:prstGeom>
              <a:blipFill>
                <a:blip r:embed="rId5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8255340" y="4750910"/>
                <a:ext cx="13223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𝒈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(</m:t>
                      </m:r>
                      <m:acc>
                        <m:accPr>
                          <m:chr m:val="̅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5340" y="4750910"/>
                <a:ext cx="1322350" cy="369332"/>
              </a:xfrm>
              <a:prstGeom prst="rect">
                <a:avLst/>
              </a:prstGeom>
              <a:blipFill>
                <a:blip r:embed="rId6"/>
                <a:stretch>
                  <a:fillRect r="-8756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/>
          <p:cNvSpPr txBox="1"/>
          <p:nvPr/>
        </p:nvSpPr>
        <p:spPr>
          <a:xfrm>
            <a:off x="7636149" y="1652950"/>
            <a:ext cx="1964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is what we get</a:t>
            </a:r>
          </a:p>
        </p:txBody>
      </p:sp>
      <p:cxnSp>
        <p:nvCxnSpPr>
          <p:cNvPr id="35" name="Straight Arrow Connector 34"/>
          <p:cNvCxnSpPr>
            <a:stCxn id="34" idx="2"/>
          </p:cNvCxnSpPr>
          <p:nvPr/>
        </p:nvCxnSpPr>
        <p:spPr>
          <a:xfrm flipH="1">
            <a:off x="8469271" y="2022282"/>
            <a:ext cx="240249" cy="7735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144931" y="5718474"/>
            <a:ext cx="2136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is what we want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 flipH="1" flipV="1">
            <a:off x="8550810" y="5138777"/>
            <a:ext cx="593797" cy="552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>
            <a:stCxn id="22" idx="1"/>
          </p:cNvCxnSpPr>
          <p:nvPr/>
        </p:nvCxnSpPr>
        <p:spPr>
          <a:xfrm flipV="1">
            <a:off x="6599626" y="4093854"/>
            <a:ext cx="791118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390744" y="3718056"/>
            <a:ext cx="0" cy="3835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7390744" y="3718056"/>
            <a:ext cx="3798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210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1" y="1600200"/>
            <a:ext cx="8814265" cy="4142432"/>
          </a:xfrm>
          <a:prstGeom prst="rect">
            <a:avLst/>
          </a:prstGeom>
        </p:spPr>
      </p:pic>
      <p:sp>
        <p:nvSpPr>
          <p:cNvPr id="4" name="Text Placeholder 1"/>
          <p:cNvSpPr txBox="1">
            <a:spLocks/>
          </p:cNvSpPr>
          <p:nvPr/>
        </p:nvSpPr>
        <p:spPr>
          <a:xfrm>
            <a:off x="1364278" y="660825"/>
            <a:ext cx="8160512" cy="5516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545454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545454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545454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545454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545454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kern="0" dirty="0"/>
              <a:t>What is a Neural Network?</a:t>
            </a:r>
          </a:p>
        </p:txBody>
      </p:sp>
    </p:spTree>
    <p:extLst>
      <p:ext uri="{BB962C8B-B14F-4D97-AF65-F5344CB8AC3E}">
        <p14:creationId xmlns:p14="http://schemas.microsoft.com/office/powerpoint/2010/main" val="3373013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E35F6FA-0662-4DCA-9A01-AF1BEF933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Softmax</a:t>
            </a:r>
            <a:r>
              <a:rPr lang="en-US" dirty="0"/>
              <a:t> Function</a:t>
            </a:r>
          </a:p>
        </p:txBody>
      </p:sp>
      <p:pic>
        <p:nvPicPr>
          <p:cNvPr id="2050" name="Picture 2" descr="Image result for softmax function&quot;">
            <a:extLst>
              <a:ext uri="{FF2B5EF4-FFF2-40B4-BE49-F238E27FC236}">
                <a16:creationId xmlns:a16="http://schemas.microsoft.com/office/drawing/2014/main" id="{CD194C14-D0FF-42CE-8A7D-913AB6601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192" y="1992657"/>
            <a:ext cx="5451627" cy="255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8708006-DE8D-4389-8F89-224FB6A2C2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11684" y="2198914"/>
            <a:ext cx="5127172" cy="3670180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 dirty="0"/>
              <a:t>Takes input as a vector of real numbers </a:t>
            </a:r>
          </a:p>
          <a:p>
            <a:pPr lvl="1"/>
            <a:r>
              <a:rPr lang="en-US" sz="2000" dirty="0"/>
              <a:t>The values from the last neuron layer</a:t>
            </a:r>
          </a:p>
          <a:p>
            <a:r>
              <a:rPr lang="en-US" sz="2400" dirty="0"/>
              <a:t>Converts these values into a probability distribution of potential outcomes</a:t>
            </a:r>
          </a:p>
          <a:p>
            <a:pPr lvl="1"/>
            <a:r>
              <a:rPr lang="en-US" sz="2000" dirty="0"/>
              <a:t>Probabilities sum to 1</a:t>
            </a:r>
          </a:p>
          <a:p>
            <a:pPr lvl="1"/>
            <a:r>
              <a:rPr lang="en-US" sz="2000" dirty="0"/>
              <a:t>When probabilities reach prescribed threshold, the result is activated</a:t>
            </a:r>
          </a:p>
          <a:p>
            <a:pPr lvl="1"/>
            <a:r>
              <a:rPr lang="en-US" sz="2000" dirty="0"/>
              <a:t>Based on an exponential relationship of inputs</a:t>
            </a:r>
          </a:p>
        </p:txBody>
      </p:sp>
    </p:spTree>
    <p:extLst>
      <p:ext uri="{BB962C8B-B14F-4D97-AF65-F5344CB8AC3E}">
        <p14:creationId xmlns:p14="http://schemas.microsoft.com/office/powerpoint/2010/main" val="246068172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4814</TotalTime>
  <Words>1231</Words>
  <Application>Microsoft Office PowerPoint</Application>
  <PresentationFormat>Widescreen</PresentationFormat>
  <Paragraphs>168</Paragraphs>
  <Slides>24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Aptos</vt:lpstr>
      <vt:lpstr>Arial</vt:lpstr>
      <vt:lpstr>Calibri</vt:lpstr>
      <vt:lpstr>Calibri Light</vt:lpstr>
      <vt:lpstr>Cambria Math</vt:lpstr>
      <vt:lpstr>Wingdings</vt:lpstr>
      <vt:lpstr>Custom</vt:lpstr>
      <vt:lpstr>MIS 776 Business Analytics</vt:lpstr>
      <vt:lpstr>Introduction to Neural Networks  and Deep Learning</vt:lpstr>
      <vt:lpstr>Class Business</vt:lpstr>
      <vt:lpstr>What are humans good at?</vt:lpstr>
      <vt:lpstr>PowerPoint Presentation</vt:lpstr>
      <vt:lpstr>PowerPoint Presentation</vt:lpstr>
      <vt:lpstr>PowerPoint Presentation</vt:lpstr>
      <vt:lpstr>PowerPoint Presentation</vt:lpstr>
      <vt:lpstr>Softmax Function</vt:lpstr>
      <vt:lpstr>Rectified Linear Unit (RELU) Function</vt:lpstr>
      <vt:lpstr>PowerPoint Presentation</vt:lpstr>
      <vt:lpstr>PowerPoint Presentation</vt:lpstr>
      <vt:lpstr>Technologies and Distinctions</vt:lpstr>
      <vt:lpstr>Useful Types of Deep Learning Networks</vt:lpstr>
      <vt:lpstr>How Convolution Works</vt:lpstr>
      <vt:lpstr>Convolutional Neural Networks (CNN)</vt:lpstr>
      <vt:lpstr>Demo</vt:lpstr>
      <vt:lpstr>Recurrent Neural Networks (RNN)</vt:lpstr>
      <vt:lpstr>Transformers</vt:lpstr>
      <vt:lpstr>BERT Basics</vt:lpstr>
      <vt:lpstr>GPT Basics</vt:lpstr>
      <vt:lpstr>How does GPT Work?</vt:lpstr>
      <vt:lpstr>Assignments for this week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Lee</dc:creator>
  <cp:lastModifiedBy>Michael Lee</cp:lastModifiedBy>
  <cp:revision>14</cp:revision>
  <dcterms:created xsi:type="dcterms:W3CDTF">2024-05-24T22:01:54Z</dcterms:created>
  <dcterms:modified xsi:type="dcterms:W3CDTF">2024-09-22T21:16:34Z</dcterms:modified>
</cp:coreProperties>
</file>

<file path=docProps/thumbnail.jpeg>
</file>